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 id="262" r:id="rId5"/>
    <p:sldId id="263" r:id="rId6"/>
    <p:sldId id="265" r:id="rId7"/>
    <p:sldId id="256" r:id="rId8"/>
    <p:sldId id="264" r:id="rId9"/>
    <p:sldId id="258" r:id="rId10"/>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87" d="100"/>
          <a:sy n="87" d="100"/>
        </p:scale>
        <p:origin x="47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lt-LT"/>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lt-LT"/>
          </a:p>
        </p:txBody>
      </p:sp>
      <p:sp>
        <p:nvSpPr>
          <p:cNvPr id="4" name="Date Placeholder 3"/>
          <p:cNvSpPr>
            <a:spLocks noGrp="1"/>
          </p:cNvSpPr>
          <p:nvPr>
            <p:ph type="dt" sz="half" idx="10"/>
          </p:nvPr>
        </p:nvSpPr>
        <p:spPr/>
        <p:txBody>
          <a:bodyPr/>
          <a:lstStyle/>
          <a:p>
            <a:fld id="{00C80A27-8DCD-46E9-BDBF-95B732A60FD0}" type="datetimeFigureOut">
              <a:rPr lang="lt-LT" smtClean="0"/>
              <a:t>2018-09-17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7B2419F-0333-468E-B999-6FB33A4D7DA9}" type="slidenum">
              <a:rPr lang="lt-LT" smtClean="0"/>
              <a:t>‹#›</a:t>
            </a:fld>
            <a:endParaRPr lang="lt-LT"/>
          </a:p>
        </p:txBody>
      </p:sp>
    </p:spTree>
    <p:extLst>
      <p:ext uri="{BB962C8B-B14F-4D97-AF65-F5344CB8AC3E}">
        <p14:creationId xmlns:p14="http://schemas.microsoft.com/office/powerpoint/2010/main" val="2158051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00C80A27-8DCD-46E9-BDBF-95B732A60FD0}" type="datetimeFigureOut">
              <a:rPr lang="lt-LT" smtClean="0"/>
              <a:t>2018-09-17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7B2419F-0333-468E-B999-6FB33A4D7DA9}" type="slidenum">
              <a:rPr lang="lt-LT" smtClean="0"/>
              <a:t>‹#›</a:t>
            </a:fld>
            <a:endParaRPr lang="lt-LT"/>
          </a:p>
        </p:txBody>
      </p:sp>
    </p:spTree>
    <p:extLst>
      <p:ext uri="{BB962C8B-B14F-4D97-AF65-F5344CB8AC3E}">
        <p14:creationId xmlns:p14="http://schemas.microsoft.com/office/powerpoint/2010/main" val="3551917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lt-LT"/>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00C80A27-8DCD-46E9-BDBF-95B732A60FD0}" type="datetimeFigureOut">
              <a:rPr lang="lt-LT" smtClean="0"/>
              <a:t>2018-09-17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7B2419F-0333-468E-B999-6FB33A4D7DA9}" type="slidenum">
              <a:rPr lang="lt-LT" smtClean="0"/>
              <a:t>‹#›</a:t>
            </a:fld>
            <a:endParaRPr lang="lt-LT"/>
          </a:p>
        </p:txBody>
      </p:sp>
    </p:spTree>
    <p:extLst>
      <p:ext uri="{BB962C8B-B14F-4D97-AF65-F5344CB8AC3E}">
        <p14:creationId xmlns:p14="http://schemas.microsoft.com/office/powerpoint/2010/main" val="2271963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00C80A27-8DCD-46E9-BDBF-95B732A60FD0}" type="datetimeFigureOut">
              <a:rPr lang="lt-LT" smtClean="0"/>
              <a:t>2018-09-17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7B2419F-0333-468E-B999-6FB33A4D7DA9}" type="slidenum">
              <a:rPr lang="lt-LT" smtClean="0"/>
              <a:t>‹#›</a:t>
            </a:fld>
            <a:endParaRPr lang="lt-LT"/>
          </a:p>
        </p:txBody>
      </p:sp>
    </p:spTree>
    <p:extLst>
      <p:ext uri="{BB962C8B-B14F-4D97-AF65-F5344CB8AC3E}">
        <p14:creationId xmlns:p14="http://schemas.microsoft.com/office/powerpoint/2010/main" val="3945243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lt-LT"/>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C80A27-8DCD-46E9-BDBF-95B732A60FD0}" type="datetimeFigureOut">
              <a:rPr lang="lt-LT" smtClean="0"/>
              <a:t>2018-09-17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7B2419F-0333-468E-B999-6FB33A4D7DA9}" type="slidenum">
              <a:rPr lang="lt-LT" smtClean="0"/>
              <a:t>‹#›</a:t>
            </a:fld>
            <a:endParaRPr lang="lt-LT"/>
          </a:p>
        </p:txBody>
      </p:sp>
    </p:spTree>
    <p:extLst>
      <p:ext uri="{BB962C8B-B14F-4D97-AF65-F5344CB8AC3E}">
        <p14:creationId xmlns:p14="http://schemas.microsoft.com/office/powerpoint/2010/main" val="81998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Date Placeholder 4"/>
          <p:cNvSpPr>
            <a:spLocks noGrp="1"/>
          </p:cNvSpPr>
          <p:nvPr>
            <p:ph type="dt" sz="half" idx="10"/>
          </p:nvPr>
        </p:nvSpPr>
        <p:spPr/>
        <p:txBody>
          <a:bodyPr/>
          <a:lstStyle/>
          <a:p>
            <a:fld id="{00C80A27-8DCD-46E9-BDBF-95B732A60FD0}" type="datetimeFigureOut">
              <a:rPr lang="lt-LT" smtClean="0"/>
              <a:t>2018-09-17</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07B2419F-0333-468E-B999-6FB33A4D7DA9}" type="slidenum">
              <a:rPr lang="lt-LT" smtClean="0"/>
              <a:t>‹#›</a:t>
            </a:fld>
            <a:endParaRPr lang="lt-LT"/>
          </a:p>
        </p:txBody>
      </p:sp>
    </p:spTree>
    <p:extLst>
      <p:ext uri="{BB962C8B-B14F-4D97-AF65-F5344CB8AC3E}">
        <p14:creationId xmlns:p14="http://schemas.microsoft.com/office/powerpoint/2010/main" val="3099369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lt-LT"/>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7" name="Date Placeholder 6"/>
          <p:cNvSpPr>
            <a:spLocks noGrp="1"/>
          </p:cNvSpPr>
          <p:nvPr>
            <p:ph type="dt" sz="half" idx="10"/>
          </p:nvPr>
        </p:nvSpPr>
        <p:spPr/>
        <p:txBody>
          <a:bodyPr/>
          <a:lstStyle/>
          <a:p>
            <a:fld id="{00C80A27-8DCD-46E9-BDBF-95B732A60FD0}" type="datetimeFigureOut">
              <a:rPr lang="lt-LT" smtClean="0"/>
              <a:t>2018-09-17</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07B2419F-0333-468E-B999-6FB33A4D7DA9}" type="slidenum">
              <a:rPr lang="lt-LT" smtClean="0"/>
              <a:t>‹#›</a:t>
            </a:fld>
            <a:endParaRPr lang="lt-LT"/>
          </a:p>
        </p:txBody>
      </p:sp>
    </p:spTree>
    <p:extLst>
      <p:ext uri="{BB962C8B-B14F-4D97-AF65-F5344CB8AC3E}">
        <p14:creationId xmlns:p14="http://schemas.microsoft.com/office/powerpoint/2010/main" val="2518326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Date Placeholder 2"/>
          <p:cNvSpPr>
            <a:spLocks noGrp="1"/>
          </p:cNvSpPr>
          <p:nvPr>
            <p:ph type="dt" sz="half" idx="10"/>
          </p:nvPr>
        </p:nvSpPr>
        <p:spPr/>
        <p:txBody>
          <a:bodyPr/>
          <a:lstStyle/>
          <a:p>
            <a:fld id="{00C80A27-8DCD-46E9-BDBF-95B732A60FD0}" type="datetimeFigureOut">
              <a:rPr lang="lt-LT" smtClean="0"/>
              <a:t>2018-09-17</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07B2419F-0333-468E-B999-6FB33A4D7DA9}" type="slidenum">
              <a:rPr lang="lt-LT" smtClean="0"/>
              <a:t>‹#›</a:t>
            </a:fld>
            <a:endParaRPr lang="lt-LT"/>
          </a:p>
        </p:txBody>
      </p:sp>
    </p:spTree>
    <p:extLst>
      <p:ext uri="{BB962C8B-B14F-4D97-AF65-F5344CB8AC3E}">
        <p14:creationId xmlns:p14="http://schemas.microsoft.com/office/powerpoint/2010/main" val="1247269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0A27-8DCD-46E9-BDBF-95B732A60FD0}" type="datetimeFigureOut">
              <a:rPr lang="lt-LT" smtClean="0"/>
              <a:t>2018-09-17</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07B2419F-0333-468E-B999-6FB33A4D7DA9}" type="slidenum">
              <a:rPr lang="lt-LT" smtClean="0"/>
              <a:t>‹#›</a:t>
            </a:fld>
            <a:endParaRPr lang="lt-LT"/>
          </a:p>
        </p:txBody>
      </p:sp>
    </p:spTree>
    <p:extLst>
      <p:ext uri="{BB962C8B-B14F-4D97-AF65-F5344CB8AC3E}">
        <p14:creationId xmlns:p14="http://schemas.microsoft.com/office/powerpoint/2010/main" val="2947380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lt-LT"/>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C80A27-8DCD-46E9-BDBF-95B732A60FD0}" type="datetimeFigureOut">
              <a:rPr lang="lt-LT" smtClean="0"/>
              <a:t>2018-09-17</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07B2419F-0333-468E-B999-6FB33A4D7DA9}" type="slidenum">
              <a:rPr lang="lt-LT" smtClean="0"/>
              <a:t>‹#›</a:t>
            </a:fld>
            <a:endParaRPr lang="lt-LT"/>
          </a:p>
        </p:txBody>
      </p:sp>
    </p:spTree>
    <p:extLst>
      <p:ext uri="{BB962C8B-B14F-4D97-AF65-F5344CB8AC3E}">
        <p14:creationId xmlns:p14="http://schemas.microsoft.com/office/powerpoint/2010/main" val="4084580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lt-LT"/>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C80A27-8DCD-46E9-BDBF-95B732A60FD0}" type="datetimeFigureOut">
              <a:rPr lang="lt-LT" smtClean="0"/>
              <a:t>2018-09-17</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07B2419F-0333-468E-B999-6FB33A4D7DA9}" type="slidenum">
              <a:rPr lang="lt-LT" smtClean="0"/>
              <a:t>‹#›</a:t>
            </a:fld>
            <a:endParaRPr lang="lt-LT"/>
          </a:p>
        </p:txBody>
      </p:sp>
    </p:spTree>
    <p:extLst>
      <p:ext uri="{BB962C8B-B14F-4D97-AF65-F5344CB8AC3E}">
        <p14:creationId xmlns:p14="http://schemas.microsoft.com/office/powerpoint/2010/main" val="850707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lt-LT"/>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C80A27-8DCD-46E9-BDBF-95B732A60FD0}" type="datetimeFigureOut">
              <a:rPr lang="lt-LT" smtClean="0"/>
              <a:t>2018-09-17</a:t>
            </a:fld>
            <a:endParaRPr lang="lt-L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B2419F-0333-468E-B999-6FB33A4D7DA9}" type="slidenum">
              <a:rPr lang="lt-LT" smtClean="0"/>
              <a:t>‹#›</a:t>
            </a:fld>
            <a:endParaRPr lang="lt-LT"/>
          </a:p>
        </p:txBody>
      </p:sp>
    </p:spTree>
    <p:extLst>
      <p:ext uri="{BB962C8B-B14F-4D97-AF65-F5344CB8AC3E}">
        <p14:creationId xmlns:p14="http://schemas.microsoft.com/office/powerpoint/2010/main" val="1955988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967335"/>
            <a:ext cx="6096000" cy="2677656"/>
          </a:xfrm>
          <a:prstGeom prst="rect">
            <a:avLst/>
          </a:prstGeom>
        </p:spPr>
        <p:txBody>
          <a:bodyPr>
            <a:spAutoFit/>
          </a:bodyPr>
          <a:lstStyle/>
          <a:p>
            <a:r>
              <a:rPr lang="lt-LT" b="1" dirty="0" smtClean="0"/>
              <a:t> </a:t>
            </a:r>
            <a:r>
              <a:rPr lang="lt-LT" sz="2800" b="1" dirty="0" smtClean="0"/>
              <a:t>MAITINIMO </a:t>
            </a:r>
            <a:r>
              <a:rPr lang="lt-LT" sz="2800" b="1" dirty="0" smtClean="0"/>
              <a:t>ORGANIZAVIMAS PAGAL </a:t>
            </a:r>
            <a:r>
              <a:rPr lang="lt-LT" sz="2800" b="1" dirty="0" smtClean="0"/>
              <a:t>SAM  </a:t>
            </a:r>
            <a:r>
              <a:rPr lang="lt-LT" sz="2800" b="1" dirty="0" smtClean="0"/>
              <a:t>2018 </a:t>
            </a:r>
            <a:r>
              <a:rPr lang="lt-LT" sz="2800" b="1" dirty="0"/>
              <a:t>m. balandžio 10 d. Nr. V-394</a:t>
            </a:r>
          </a:p>
          <a:p>
            <a:r>
              <a:rPr lang="lt-LT" sz="2800" b="1" dirty="0"/>
              <a:t>,, Vaikų maitinimo organizavimo tvarkos </a:t>
            </a:r>
            <a:r>
              <a:rPr lang="lt-LT" sz="2800" b="1" dirty="0" smtClean="0"/>
              <a:t>aprašą“</a:t>
            </a:r>
            <a:endParaRPr lang="lt-LT" sz="2800" b="1" dirty="0"/>
          </a:p>
          <a:p>
            <a:r>
              <a:rPr lang="lt-LT" sz="2800" b="1" dirty="0"/>
              <a:t>TAR 2018-06471</a:t>
            </a:r>
          </a:p>
          <a:p>
            <a:r>
              <a:rPr lang="lt-LT" sz="2800" b="1" dirty="0"/>
              <a:t>Įsigalioja </a:t>
            </a:r>
            <a:r>
              <a:rPr lang="lt-LT" sz="2800" b="1" dirty="0" smtClean="0"/>
              <a:t>nuo 2018 </a:t>
            </a:r>
            <a:r>
              <a:rPr lang="lt-LT" sz="2800" b="1" dirty="0"/>
              <a:t>m. rugsėjo 1 d.</a:t>
            </a:r>
          </a:p>
        </p:txBody>
      </p:sp>
    </p:spTree>
    <p:extLst>
      <p:ext uri="{BB962C8B-B14F-4D97-AF65-F5344CB8AC3E}">
        <p14:creationId xmlns:p14="http://schemas.microsoft.com/office/powerpoint/2010/main" val="2439419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23492" y="2180382"/>
            <a:ext cx="6101862" cy="2000548"/>
          </a:xfrm>
          <a:prstGeom prst="rect">
            <a:avLst/>
          </a:prstGeom>
        </p:spPr>
        <p:txBody>
          <a:bodyPr wrap="square">
            <a:spAutoFit/>
          </a:bodyPr>
          <a:lstStyle/>
          <a:p>
            <a:r>
              <a:rPr lang="lt-LT" sz="2400" b="1" dirty="0"/>
              <a:t>Tvarkos aprašo tikslai</a:t>
            </a:r>
          </a:p>
          <a:p>
            <a:r>
              <a:rPr lang="lt-LT" sz="2000" dirty="0"/>
              <a:t>• Sudaryti sąlygas sveikatai palankiai vaikų  mitybai</a:t>
            </a:r>
            <a:r>
              <a:rPr lang="lt-LT" sz="2000" dirty="0" smtClean="0"/>
              <a:t>,</a:t>
            </a:r>
          </a:p>
          <a:p>
            <a:r>
              <a:rPr lang="lt-LT" sz="2000" dirty="0" smtClean="0"/>
              <a:t> </a:t>
            </a:r>
            <a:r>
              <a:rPr lang="lt-LT" sz="2000" dirty="0"/>
              <a:t>• Užtikrinti geriausią maisto saugą ir kokybę, </a:t>
            </a:r>
            <a:endParaRPr lang="lt-LT" sz="2000" dirty="0" smtClean="0"/>
          </a:p>
          <a:p>
            <a:r>
              <a:rPr lang="lt-LT" sz="2000" dirty="0" smtClean="0"/>
              <a:t>• </a:t>
            </a:r>
            <a:r>
              <a:rPr lang="lt-LT" sz="2000" dirty="0"/>
              <a:t>Patenkinti vaikų maisto medžiagų  fiziologinius poreikius</a:t>
            </a:r>
            <a:r>
              <a:rPr lang="lt-LT" sz="2000" dirty="0" smtClean="0"/>
              <a:t>,</a:t>
            </a:r>
          </a:p>
          <a:p>
            <a:r>
              <a:rPr lang="lt-LT" sz="2000" dirty="0" smtClean="0"/>
              <a:t> </a:t>
            </a:r>
            <a:r>
              <a:rPr lang="lt-LT" sz="2000" dirty="0"/>
              <a:t>• Ugdyti sveikos mitybos įgūdžius.</a:t>
            </a:r>
          </a:p>
        </p:txBody>
      </p:sp>
    </p:spTree>
    <p:extLst>
      <p:ext uri="{BB962C8B-B14F-4D97-AF65-F5344CB8AC3E}">
        <p14:creationId xmlns:p14="http://schemas.microsoft.com/office/powerpoint/2010/main" val="762422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06969" y="1670539"/>
            <a:ext cx="6137031" cy="4708981"/>
          </a:xfrm>
          <a:prstGeom prst="rect">
            <a:avLst/>
          </a:prstGeom>
        </p:spPr>
        <p:txBody>
          <a:bodyPr wrap="square">
            <a:spAutoFit/>
          </a:bodyPr>
          <a:lstStyle/>
          <a:p>
            <a:r>
              <a:rPr lang="lt-LT" sz="2800" b="1" dirty="0"/>
              <a:t>Maisto produktai, tiekiami vaikams maitinti,  kuriems nustatyti aukščiausi kokybės reikalavimai</a:t>
            </a:r>
          </a:p>
          <a:p>
            <a:r>
              <a:rPr lang="lt-LT" sz="2400" dirty="0"/>
              <a:t>• Švieži vaisiai ir daržovės, </a:t>
            </a:r>
            <a:endParaRPr lang="lt-LT" sz="2400" dirty="0" smtClean="0"/>
          </a:p>
          <a:p>
            <a:r>
              <a:rPr lang="lt-LT" sz="2400" dirty="0" smtClean="0"/>
              <a:t>• </a:t>
            </a:r>
            <a:r>
              <a:rPr lang="lt-LT" sz="2400" dirty="0"/>
              <a:t>Bulvės, </a:t>
            </a:r>
            <a:endParaRPr lang="lt-LT" sz="2400" dirty="0" smtClean="0"/>
          </a:p>
          <a:p>
            <a:r>
              <a:rPr lang="lt-LT" sz="2400" dirty="0" smtClean="0"/>
              <a:t>• </a:t>
            </a:r>
            <a:r>
              <a:rPr lang="lt-LT" sz="2400" dirty="0"/>
              <a:t>Mėsos gaminiai, </a:t>
            </a:r>
            <a:endParaRPr lang="lt-LT" sz="2400" dirty="0" smtClean="0"/>
          </a:p>
          <a:p>
            <a:r>
              <a:rPr lang="lt-LT" sz="2400" dirty="0" smtClean="0"/>
              <a:t>• </a:t>
            </a:r>
            <a:r>
              <a:rPr lang="lt-LT" sz="2400" dirty="0"/>
              <a:t>Alyvuogių aliejus, </a:t>
            </a:r>
            <a:endParaRPr lang="lt-LT" sz="2400" dirty="0" smtClean="0"/>
          </a:p>
          <a:p>
            <a:r>
              <a:rPr lang="lt-LT" sz="2400" dirty="0" smtClean="0"/>
              <a:t>• </a:t>
            </a:r>
            <a:r>
              <a:rPr lang="lt-LT" sz="2400" dirty="0"/>
              <a:t>Žuvininkystės produktai</a:t>
            </a:r>
            <a:r>
              <a:rPr lang="lt-LT" sz="2400" dirty="0" smtClean="0"/>
              <a:t>,</a:t>
            </a:r>
          </a:p>
          <a:p>
            <a:r>
              <a:rPr lang="lt-LT" sz="2400" dirty="0" smtClean="0"/>
              <a:t> </a:t>
            </a:r>
            <a:r>
              <a:rPr lang="lt-LT" sz="2400" dirty="0"/>
              <a:t>• Rauginti pienogaminiai</a:t>
            </a:r>
            <a:r>
              <a:rPr lang="lt-LT" sz="2400" dirty="0" smtClean="0"/>
              <a:t>,</a:t>
            </a:r>
            <a:endParaRPr lang="lt-LT" sz="2400" dirty="0"/>
          </a:p>
          <a:p>
            <a:r>
              <a:rPr lang="lt-LT" sz="2400" dirty="0" smtClean="0"/>
              <a:t> </a:t>
            </a:r>
            <a:r>
              <a:rPr lang="lt-LT" sz="2400" dirty="0"/>
              <a:t>• Varškė ir varškės gaminiai, </a:t>
            </a:r>
            <a:endParaRPr lang="lt-LT" sz="2400" dirty="0" smtClean="0"/>
          </a:p>
          <a:p>
            <a:r>
              <a:rPr lang="lt-LT" sz="2400" dirty="0" smtClean="0"/>
              <a:t>• </a:t>
            </a:r>
            <a:r>
              <a:rPr lang="lt-LT" sz="2400" dirty="0"/>
              <a:t>Sūriai</a:t>
            </a:r>
            <a:r>
              <a:rPr lang="lt-LT" sz="2400" dirty="0" smtClean="0"/>
              <a:t>,</a:t>
            </a:r>
          </a:p>
          <a:p>
            <a:r>
              <a:rPr lang="lt-LT" sz="2400" dirty="0" smtClean="0"/>
              <a:t> </a:t>
            </a:r>
            <a:r>
              <a:rPr lang="lt-LT" sz="2400" dirty="0"/>
              <a:t>• Lydyti sūriai.</a:t>
            </a:r>
          </a:p>
        </p:txBody>
      </p:sp>
    </p:spTree>
    <p:extLst>
      <p:ext uri="{BB962C8B-B14F-4D97-AF65-F5344CB8AC3E}">
        <p14:creationId xmlns:p14="http://schemas.microsoft.com/office/powerpoint/2010/main" val="1760786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633650"/>
            <a:ext cx="6096000" cy="7017306"/>
          </a:xfrm>
          <a:prstGeom prst="rect">
            <a:avLst/>
          </a:prstGeom>
        </p:spPr>
        <p:txBody>
          <a:bodyPr>
            <a:spAutoFit/>
          </a:bodyPr>
          <a:lstStyle/>
          <a:p>
            <a:endParaRPr lang="lt-LT" dirty="0" smtClean="0"/>
          </a:p>
          <a:p>
            <a:endParaRPr lang="lt-LT" dirty="0"/>
          </a:p>
          <a:p>
            <a:endParaRPr lang="lt-LT" dirty="0" smtClean="0"/>
          </a:p>
          <a:p>
            <a:r>
              <a:rPr lang="lt-LT" b="1" dirty="0" smtClean="0"/>
              <a:t>DRAUDŽIAMI </a:t>
            </a:r>
            <a:r>
              <a:rPr lang="lt-LT" b="1" dirty="0"/>
              <a:t>TIEKTI MAISTO PRODUKTAI </a:t>
            </a:r>
            <a:r>
              <a:rPr lang="lt-LT" dirty="0"/>
              <a:t>bulvių, kukurūzų ar kitokie traškučiai, kiti riebaluose virti, skrudinti ar spraginti gaminiai; saldainiai; </a:t>
            </a:r>
            <a:r>
              <a:rPr lang="lt-LT" dirty="0" smtClean="0"/>
              <a:t> </a:t>
            </a:r>
            <a:r>
              <a:rPr lang="lt-LT" dirty="0"/>
              <a:t>šokolado gaminiai; valgomieji  </a:t>
            </a:r>
            <a:r>
              <a:rPr lang="lt-LT" dirty="0" smtClean="0"/>
              <a:t>ledai, </a:t>
            </a:r>
            <a:r>
              <a:rPr lang="lt-LT" dirty="0"/>
              <a:t>gaminiai su glajumi, glaistu, šokoladu ledai</a:t>
            </a:r>
            <a:r>
              <a:rPr lang="lt-LT" dirty="0" smtClean="0"/>
              <a:t>; </a:t>
            </a:r>
            <a:r>
              <a:rPr lang="lt-LT" dirty="0"/>
              <a:t>kramtomoji guma; gazuoti gėrimai; energiniai gėrimai; nealkoholinis alus, sidras ir vynas; gėrimai ir maisto produktai, pagaminti iš (arba kurių sudėtyje yra) kavamedžio pupelių kavos ar jų ekstrakto; cikorijos, gilių ar grūdų gėrimai (kavos pakaitalai); kisieliai; sultinių, padažų koncentratai; padažai su spirgučiais; šaltai, karštai, mažai rūkyti mėsos gaminiai </a:t>
            </a:r>
            <a:r>
              <a:rPr lang="lt-LT" dirty="0" smtClean="0"/>
              <a:t>; </a:t>
            </a:r>
            <a:r>
              <a:rPr lang="lt-LT" dirty="0"/>
              <a:t>rūkyta žuvis; konservuoti mėsos ir žuvies gaminiai (jie leidžiami bendrojo ugdymo įstaigose organizuojamų vasaros stovyklų metu ar sudarant maisto paketus į namus); strimelė, pagauta Baltijos jūroje; nepramoninės gamybos konservuoti gaminiai; mechaniškai atskirta mėsa, žuvis ir maisto produktai, į kurių sudėtį įeina mechaniškai atskirta mėsa ar žuvis; subproduktai ir jų gaminiai (išskyrus liežuvius ir kepenis); džiūvėsėliuose volioti ar džiūvėsėliais pabarstyti kepti mėsos, paukštienos ir žuvies gaminiai; maisto papildai; maisto produktai, pagaminti iš genetiškai modifikuotų organizmų (toliau – GMO), arba maisto produktai, į kurių sudėtį įeina GMO</a:t>
            </a:r>
            <a:r>
              <a:rPr lang="lt-LT" dirty="0" smtClean="0"/>
              <a:t>; </a:t>
            </a:r>
            <a:r>
              <a:rPr lang="lt-LT" dirty="0"/>
              <a:t>iš dalies hidrinti augaliniai </a:t>
            </a:r>
            <a:r>
              <a:rPr lang="lt-LT" dirty="0" smtClean="0"/>
              <a:t>riebalai.</a:t>
            </a:r>
            <a:endParaRPr lang="lt-LT" dirty="0"/>
          </a:p>
        </p:txBody>
      </p:sp>
    </p:spTree>
    <p:extLst>
      <p:ext uri="{BB962C8B-B14F-4D97-AF65-F5344CB8AC3E}">
        <p14:creationId xmlns:p14="http://schemas.microsoft.com/office/powerpoint/2010/main" val="96914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690336"/>
            <a:ext cx="6096000" cy="2369880"/>
          </a:xfrm>
          <a:prstGeom prst="rect">
            <a:avLst/>
          </a:prstGeom>
        </p:spPr>
        <p:txBody>
          <a:bodyPr>
            <a:spAutoFit/>
          </a:bodyPr>
          <a:lstStyle/>
          <a:p>
            <a:r>
              <a:rPr lang="lt-LT" dirty="0"/>
              <a:t>Maisto </a:t>
            </a:r>
            <a:r>
              <a:rPr lang="lt-LT" sz="2000" b="1" dirty="0"/>
              <a:t>priedų, kurių neturi būti </a:t>
            </a:r>
            <a:r>
              <a:rPr lang="lt-LT" dirty="0"/>
              <a:t>vaikams  maitinti skirtuose </a:t>
            </a:r>
            <a:r>
              <a:rPr lang="lt-LT" sz="2000" dirty="0"/>
              <a:t>maisto</a:t>
            </a:r>
            <a:r>
              <a:rPr lang="lt-LT" dirty="0"/>
              <a:t> produktuose, sąrašas papildomas:</a:t>
            </a:r>
          </a:p>
          <a:p>
            <a:r>
              <a:rPr lang="lt-LT" dirty="0"/>
              <a:t>• E 220‒228 </a:t>
            </a:r>
            <a:endParaRPr lang="lt-LT" dirty="0" smtClean="0"/>
          </a:p>
          <a:p>
            <a:r>
              <a:rPr lang="lt-LT" dirty="0" smtClean="0"/>
              <a:t>• </a:t>
            </a:r>
            <a:r>
              <a:rPr lang="lt-LT" dirty="0"/>
              <a:t>E 960 </a:t>
            </a:r>
            <a:endParaRPr lang="lt-LT" dirty="0" smtClean="0"/>
          </a:p>
          <a:p>
            <a:r>
              <a:rPr lang="lt-LT" dirty="0" smtClean="0"/>
              <a:t>• </a:t>
            </a:r>
            <a:r>
              <a:rPr lang="lt-LT" dirty="0"/>
              <a:t>E 961 </a:t>
            </a:r>
            <a:endParaRPr lang="lt-LT" dirty="0" smtClean="0"/>
          </a:p>
          <a:p>
            <a:r>
              <a:rPr lang="lt-LT" dirty="0" smtClean="0"/>
              <a:t>• </a:t>
            </a:r>
            <a:r>
              <a:rPr lang="lt-LT" dirty="0"/>
              <a:t>E 969</a:t>
            </a:r>
          </a:p>
          <a:p>
            <a:r>
              <a:rPr lang="lt-LT" dirty="0"/>
              <a:t>sieros dioksidas ir sulfitai  steviolio glikozidai  neotamas advantamas</a:t>
            </a:r>
          </a:p>
        </p:txBody>
      </p:sp>
    </p:spTree>
    <p:extLst>
      <p:ext uri="{BB962C8B-B14F-4D97-AF65-F5344CB8AC3E}">
        <p14:creationId xmlns:p14="http://schemas.microsoft.com/office/powerpoint/2010/main" val="1012281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43773"/>
            <a:ext cx="6096000" cy="7145546"/>
          </a:xfrm>
          <a:prstGeom prst="rect">
            <a:avLst/>
          </a:prstGeom>
        </p:spPr>
        <p:txBody>
          <a:bodyPr>
            <a:spAutoFit/>
          </a:bodyPr>
          <a:lstStyle/>
          <a:p>
            <a:pPr algn="just">
              <a:lnSpc>
                <a:spcPts val="2195"/>
              </a:lnSpc>
              <a:spcBef>
                <a:spcPts val="1125"/>
              </a:spcBef>
              <a:spcAft>
                <a:spcPts val="1125"/>
              </a:spcAft>
            </a:pPr>
            <a:r>
              <a:rPr lang="lt-LT" b="1" spc="10" dirty="0">
                <a:solidFill>
                  <a:srgbClr val="444444"/>
                </a:solidFill>
                <a:latin typeface="&amp;quot"/>
                <a:ea typeface="Times New Roman" panose="02020603050405020304" pitchFamily="18" charset="0"/>
              </a:rPr>
              <a:t>Į mokyklą rekomenduojame neštis:</a:t>
            </a:r>
            <a:endParaRPr lang="lt-LT" dirty="0">
              <a:latin typeface="Times New Roman" panose="02020603050405020304" pitchFamily="18" charset="0"/>
              <a:ea typeface="Times New Roman" panose="02020603050405020304" pitchFamily="18" charset="0"/>
            </a:endParaRPr>
          </a:p>
          <a:p>
            <a:pPr>
              <a:lnSpc>
                <a:spcPts val="2195"/>
              </a:lnSpc>
              <a:spcBef>
                <a:spcPts val="1125"/>
              </a:spcBef>
              <a:spcAft>
                <a:spcPts val="1125"/>
              </a:spcAft>
            </a:pPr>
            <a:r>
              <a:rPr lang="lt-LT" spc="10" dirty="0">
                <a:solidFill>
                  <a:srgbClr val="444444"/>
                </a:solidFill>
                <a:latin typeface="&amp;quot"/>
                <a:ea typeface="Times New Roman" panose="02020603050405020304" pitchFamily="18" charset="0"/>
              </a:rPr>
              <a:t>• daržovės, šakniavaisiai, vaisiai, uogos ir jų nesaldinti gaminiai;</a:t>
            </a:r>
            <a:endParaRPr lang="lt-LT" dirty="0">
              <a:latin typeface="Times New Roman" panose="02020603050405020304" pitchFamily="18" charset="0"/>
              <a:ea typeface="Times New Roman" panose="02020603050405020304" pitchFamily="18" charset="0"/>
            </a:endParaRPr>
          </a:p>
          <a:p>
            <a:pPr>
              <a:lnSpc>
                <a:spcPts val="2195"/>
              </a:lnSpc>
              <a:spcBef>
                <a:spcPts val="1125"/>
              </a:spcBef>
              <a:spcAft>
                <a:spcPts val="1125"/>
              </a:spcAft>
            </a:pPr>
            <a:r>
              <a:rPr lang="lt-LT" spc="10" dirty="0">
                <a:solidFill>
                  <a:srgbClr val="444444"/>
                </a:solidFill>
                <a:latin typeface="&amp;quot"/>
                <a:ea typeface="Times New Roman" panose="02020603050405020304" pitchFamily="18" charset="0"/>
              </a:rPr>
              <a:t>• ankštinių, sėklų, kruopų, riešutų nesaldinti ir nesūdyti gaminiai, pusryčių dribsniai;</a:t>
            </a:r>
            <a:endParaRPr lang="lt-LT" dirty="0">
              <a:latin typeface="Times New Roman" panose="02020603050405020304" pitchFamily="18" charset="0"/>
              <a:ea typeface="Times New Roman" panose="02020603050405020304" pitchFamily="18" charset="0"/>
            </a:endParaRPr>
          </a:p>
          <a:p>
            <a:pPr>
              <a:lnSpc>
                <a:spcPts val="2195"/>
              </a:lnSpc>
              <a:spcBef>
                <a:spcPts val="1125"/>
              </a:spcBef>
              <a:spcAft>
                <a:spcPts val="1125"/>
              </a:spcAft>
            </a:pPr>
            <a:r>
              <a:rPr lang="lt-LT" spc="10" dirty="0">
                <a:solidFill>
                  <a:srgbClr val="444444"/>
                </a:solidFill>
                <a:latin typeface="&amp;quot"/>
                <a:ea typeface="Times New Roman" panose="02020603050405020304" pitchFamily="18" charset="0"/>
              </a:rPr>
              <a:t>• pienas ir nesaldinti, neriebūs jo gaminiai (varškė, kefyras, pasukos, jogurtai ir pan.);</a:t>
            </a:r>
            <a:endParaRPr lang="lt-LT" dirty="0">
              <a:latin typeface="Times New Roman" panose="02020603050405020304" pitchFamily="18" charset="0"/>
              <a:ea typeface="Times New Roman" panose="02020603050405020304" pitchFamily="18" charset="0"/>
            </a:endParaRPr>
          </a:p>
          <a:p>
            <a:pPr>
              <a:lnSpc>
                <a:spcPts val="2195"/>
              </a:lnSpc>
              <a:spcBef>
                <a:spcPts val="1125"/>
              </a:spcBef>
              <a:spcAft>
                <a:spcPts val="1125"/>
              </a:spcAft>
            </a:pPr>
            <a:r>
              <a:rPr lang="lt-LT" spc="10" dirty="0">
                <a:solidFill>
                  <a:srgbClr val="444444"/>
                </a:solidFill>
                <a:latin typeface="&amp;quot"/>
                <a:ea typeface="Times New Roman" panose="02020603050405020304" pitchFamily="18" charset="0"/>
              </a:rPr>
              <a:t>• kiaušiniai, nerūkyta, liesa, balta mėsa, žuvis ir jų nesūrūs gaminiai;</a:t>
            </a:r>
            <a:endParaRPr lang="lt-LT" dirty="0">
              <a:latin typeface="Times New Roman" panose="02020603050405020304" pitchFamily="18" charset="0"/>
              <a:ea typeface="Times New Roman" panose="02020603050405020304" pitchFamily="18" charset="0"/>
            </a:endParaRPr>
          </a:p>
          <a:p>
            <a:pPr>
              <a:lnSpc>
                <a:spcPts val="2195"/>
              </a:lnSpc>
              <a:spcBef>
                <a:spcPts val="1125"/>
              </a:spcBef>
              <a:spcAft>
                <a:spcPts val="1125"/>
              </a:spcAft>
            </a:pPr>
            <a:r>
              <a:rPr lang="lt-LT" spc="10" dirty="0">
                <a:solidFill>
                  <a:srgbClr val="444444"/>
                </a:solidFill>
                <a:latin typeface="&amp;quot"/>
                <a:ea typeface="Times New Roman" panose="02020603050405020304" pitchFamily="18" charset="0"/>
              </a:rPr>
              <a:t>• nesaldūs pyragai su vaisiais, uogomis, žele ar mėsa;</a:t>
            </a:r>
            <a:endParaRPr lang="lt-LT" dirty="0">
              <a:latin typeface="Times New Roman" panose="02020603050405020304" pitchFamily="18" charset="0"/>
              <a:ea typeface="Times New Roman" panose="02020603050405020304" pitchFamily="18" charset="0"/>
            </a:endParaRPr>
          </a:p>
          <a:p>
            <a:pPr>
              <a:lnSpc>
                <a:spcPts val="2195"/>
              </a:lnSpc>
              <a:spcBef>
                <a:spcPts val="1125"/>
              </a:spcBef>
              <a:spcAft>
                <a:spcPts val="1125"/>
              </a:spcAft>
            </a:pPr>
            <a:r>
              <a:rPr lang="lt-LT" spc="10" dirty="0">
                <a:solidFill>
                  <a:srgbClr val="444444"/>
                </a:solidFill>
                <a:latin typeface="&amp;quot"/>
                <a:ea typeface="Times New Roman" panose="02020603050405020304" pitchFamily="18" charset="0"/>
              </a:rPr>
              <a:t>• rupių, visagrūdžių miltų duona, kiti gaminiai ir kepiniai;</a:t>
            </a:r>
            <a:endParaRPr lang="lt-LT" dirty="0">
              <a:latin typeface="Times New Roman" panose="02020603050405020304" pitchFamily="18" charset="0"/>
              <a:ea typeface="Times New Roman" panose="02020603050405020304" pitchFamily="18" charset="0"/>
            </a:endParaRPr>
          </a:p>
          <a:p>
            <a:pPr>
              <a:lnSpc>
                <a:spcPts val="2195"/>
              </a:lnSpc>
              <a:spcBef>
                <a:spcPts val="1125"/>
              </a:spcBef>
              <a:spcAft>
                <a:spcPts val="1125"/>
              </a:spcAft>
            </a:pPr>
            <a:r>
              <a:rPr lang="lt-LT" spc="10" dirty="0">
                <a:solidFill>
                  <a:srgbClr val="444444"/>
                </a:solidFill>
                <a:latin typeface="&amp;quot"/>
                <a:ea typeface="Times New Roman" panose="02020603050405020304" pitchFamily="18" charset="0"/>
              </a:rPr>
              <a:t>• geriamasis vanduo, nesaldintos žolelių arbatos, nesaldžios sultys;</a:t>
            </a:r>
            <a:endParaRPr lang="lt-LT" dirty="0">
              <a:latin typeface="Times New Roman" panose="02020603050405020304" pitchFamily="18" charset="0"/>
              <a:ea typeface="Times New Roman" panose="02020603050405020304" pitchFamily="18" charset="0"/>
            </a:endParaRPr>
          </a:p>
          <a:p>
            <a:pPr>
              <a:lnSpc>
                <a:spcPts val="2195"/>
              </a:lnSpc>
              <a:spcBef>
                <a:spcPts val="1125"/>
              </a:spcBef>
              <a:spcAft>
                <a:spcPts val="1125"/>
              </a:spcAft>
            </a:pPr>
            <a:r>
              <a:rPr lang="lt-LT" spc="10" dirty="0">
                <a:solidFill>
                  <a:srgbClr val="444444"/>
                </a:solidFill>
                <a:latin typeface="&amp;quot"/>
                <a:ea typeface="Times New Roman" panose="02020603050405020304" pitchFamily="18" charset="0"/>
              </a:rPr>
              <a:t>• visi produktai, kurie paženklinti „Rakto skylutės“ simboliu;</a:t>
            </a:r>
            <a:endParaRPr lang="lt-LT" dirty="0">
              <a:latin typeface="Times New Roman" panose="02020603050405020304" pitchFamily="18" charset="0"/>
              <a:ea typeface="Times New Roman" panose="02020603050405020304" pitchFamily="18" charset="0"/>
            </a:endParaRPr>
          </a:p>
          <a:p>
            <a:pPr>
              <a:lnSpc>
                <a:spcPts val="2195"/>
              </a:lnSpc>
              <a:spcBef>
                <a:spcPts val="1125"/>
              </a:spcBef>
              <a:spcAft>
                <a:spcPts val="1125"/>
              </a:spcAft>
            </a:pPr>
            <a:r>
              <a:rPr lang="lt-LT" b="1" spc="10" dirty="0">
                <a:solidFill>
                  <a:srgbClr val="444444"/>
                </a:solidFill>
                <a:latin typeface="&amp;quot"/>
                <a:ea typeface="Times New Roman" panose="02020603050405020304" pitchFamily="18" charset="0"/>
              </a:rPr>
              <a:t>Svarbu − produktų įvairovė!</a:t>
            </a:r>
            <a:endParaRPr lang="lt-LT"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44956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859340"/>
            <a:ext cx="6096000" cy="3170099"/>
          </a:xfrm>
          <a:prstGeom prst="rect">
            <a:avLst/>
          </a:prstGeom>
        </p:spPr>
        <p:txBody>
          <a:bodyPr>
            <a:spAutoFit/>
          </a:bodyPr>
          <a:lstStyle/>
          <a:p>
            <a:r>
              <a:rPr lang="lt-LT" sz="2000" b="1" dirty="0"/>
              <a:t>Pritaikytas maitinimas</a:t>
            </a:r>
          </a:p>
          <a:p>
            <a:r>
              <a:rPr lang="lt-LT" dirty="0"/>
              <a:t>• Pritaikytas maitinimas – toks maitinimas, kuris užtikrina tam tikro sveikatos sutrikimo (</a:t>
            </a:r>
            <a:r>
              <a:rPr lang="lt-LT" b="1" dirty="0"/>
              <a:t>alergija tam tikriems maisto produktams, virškinimo sistemos ligos ar remisinės jų būklės ir kt.</a:t>
            </a:r>
            <a:r>
              <a:rPr lang="lt-LT" dirty="0"/>
              <a:t>) nulemtus, </a:t>
            </a:r>
            <a:r>
              <a:rPr lang="lt-LT" dirty="0" smtClean="0"/>
              <a:t>vaiko individualius </a:t>
            </a:r>
            <a:r>
              <a:rPr lang="lt-LT" dirty="0"/>
              <a:t>maistinių medžiagų poreikius, parenkant ir energijos produktus, jų gamybos būdą,toleruojamus maisto  konsistenciją ir valgymo režimą, ir </a:t>
            </a:r>
            <a:r>
              <a:rPr lang="lt-LT" b="1" dirty="0"/>
              <a:t>yra raštiškai rekomenduojamas gydytojo</a:t>
            </a:r>
            <a:r>
              <a:rPr lang="lt-LT" dirty="0"/>
              <a:t>.</a:t>
            </a:r>
          </a:p>
          <a:p>
            <a:r>
              <a:rPr lang="lt-LT" dirty="0"/>
              <a:t>• Pritaikytas maitinimas turi būti organizuojamas pagal gydytojo raštiškus nurodymus (Forma Nr. 027-1/a) ikimokyklinio ugdymo ir vaikų socialinės globos</a:t>
            </a:r>
          </a:p>
        </p:txBody>
      </p:sp>
    </p:spTree>
    <p:extLst>
      <p:ext uri="{BB962C8B-B14F-4D97-AF65-F5344CB8AC3E}">
        <p14:creationId xmlns:p14="http://schemas.microsoft.com/office/powerpoint/2010/main" val="3324414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859340"/>
            <a:ext cx="6096000" cy="3139321"/>
          </a:xfrm>
          <a:prstGeom prst="rect">
            <a:avLst/>
          </a:prstGeom>
        </p:spPr>
        <p:txBody>
          <a:bodyPr>
            <a:spAutoFit/>
          </a:bodyPr>
          <a:lstStyle/>
          <a:p>
            <a:r>
              <a:rPr lang="lt-LT" dirty="0"/>
              <a:t> Jei sudaroma sutartis dėl vaiko maitinimo iš namų atsineštu maistu, už maisto saugą ir kokybę atsako vaiko atstovai pagal įstatymą. Sutartyje dėl vaiko maitinimo iš namų atsineštu maistu, turi būti nuostata apie draudžiamus atnešti maisto produktus, išvardytus Tvarkos aprašo 19 punkte. Sutartis dėl vaiko maitinimo iš namų atsineštu maistu turi teisę sudaryti lauko darželiai ir mokyklos, kuriose ugdomi vaikai, kuriems </a:t>
            </a:r>
            <a:r>
              <a:rPr lang="lt-LT" b="1" dirty="0"/>
              <a:t>reikalingas pritaikytas maitinimas</a:t>
            </a:r>
            <a:r>
              <a:rPr lang="lt-LT" dirty="0"/>
              <a:t>. Ikimokyklinio ir priešmokyklinio ugdymo programas įgyvendinančios įstaigos turi laikyti ir patiekti iš namų atneštą maistą tinkamos temperatūros.</a:t>
            </a:r>
          </a:p>
        </p:txBody>
      </p:sp>
    </p:spTree>
    <p:extLst>
      <p:ext uri="{BB962C8B-B14F-4D97-AF65-F5344CB8AC3E}">
        <p14:creationId xmlns:p14="http://schemas.microsoft.com/office/powerpoint/2010/main" val="3592941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413338"/>
            <a:ext cx="6096000" cy="2308324"/>
          </a:xfrm>
          <a:prstGeom prst="rect">
            <a:avLst/>
          </a:prstGeom>
        </p:spPr>
        <p:txBody>
          <a:bodyPr>
            <a:spAutoFit/>
          </a:bodyPr>
          <a:lstStyle/>
          <a:p>
            <a:r>
              <a:rPr lang="lt-LT" dirty="0"/>
              <a:t> Prieš pradedant vaikus maitinti pagal vegetarinį valgiaraštį, rekomenduojama jų tėvus ir globėjus (rūpintojus) informuoti apie vegetarinės mitybos riziką, nurodytą rekomendacijose, bei gauti iš tėvų ar globėjų raštišką prašymą organizuoti jų vaikams vegetarišką maitinimą. </a:t>
            </a:r>
            <a:endParaRPr lang="lt-LT" dirty="0" smtClean="0"/>
          </a:p>
          <a:p>
            <a:r>
              <a:rPr lang="lt-LT" dirty="0" smtClean="0"/>
              <a:t>• </a:t>
            </a:r>
            <a:r>
              <a:rPr lang="lt-LT" dirty="0"/>
              <a:t>Vaikams, gaunantiems vegetarinį maitinimą, rekomenduojama tikrinti sveikatą du kartus per metus ir sveikatos pažymą </a:t>
            </a:r>
            <a:r>
              <a:rPr lang="lt-LT"/>
              <a:t>pateikti </a:t>
            </a:r>
            <a:r>
              <a:rPr lang="lt-LT" smtClean="0"/>
              <a:t>ugdymo įstaigai.</a:t>
            </a:r>
            <a:endParaRPr lang="lt-LT" dirty="0"/>
          </a:p>
        </p:txBody>
      </p:sp>
    </p:spTree>
    <p:extLst>
      <p:ext uri="{BB962C8B-B14F-4D97-AF65-F5344CB8AC3E}">
        <p14:creationId xmlns:p14="http://schemas.microsoft.com/office/powerpoint/2010/main" val="34172920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TotalTime>
  <Words>723</Words>
  <Application>Microsoft Office PowerPoint</Application>
  <PresentationFormat>Widescreen</PresentationFormat>
  <Paragraphs>45</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&amp;quot</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Direktore</dc:creator>
  <cp:lastModifiedBy>Direktore</cp:lastModifiedBy>
  <cp:revision>23</cp:revision>
  <dcterms:created xsi:type="dcterms:W3CDTF">2018-09-14T11:06:16Z</dcterms:created>
  <dcterms:modified xsi:type="dcterms:W3CDTF">2018-09-17T10:26:29Z</dcterms:modified>
</cp:coreProperties>
</file>